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27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B49A6-C5BF-4210-B317-C7E1FA3296E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F4ACA-56FA-408E-A07C-6F8023EE4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1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AB24C-D1DB-4AA6-BEE7-F32A28C11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89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AB24C-D1DB-4AA6-BEE7-F32A28C11B8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9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90BF-3A71-4CE7-A9D1-F816F20FDE4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EDDF-AC64-424D-BDEC-7C0D3D34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1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90BF-3A71-4CE7-A9D1-F816F20FDE4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EDDF-AC64-424D-BDEC-7C0D3D34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8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90BF-3A71-4CE7-A9D1-F816F20FDE4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EDDF-AC64-424D-BDEC-7C0D3D34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2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90BF-3A71-4CE7-A9D1-F816F20FDE4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EDDF-AC64-424D-BDEC-7C0D3D34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0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90BF-3A71-4CE7-A9D1-F816F20FDE4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EDDF-AC64-424D-BDEC-7C0D3D34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7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90BF-3A71-4CE7-A9D1-F816F20FDE4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EDDF-AC64-424D-BDEC-7C0D3D34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0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90BF-3A71-4CE7-A9D1-F816F20FDE4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EDDF-AC64-424D-BDEC-7C0D3D34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6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90BF-3A71-4CE7-A9D1-F816F20FDE4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EDDF-AC64-424D-BDEC-7C0D3D34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8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90BF-3A71-4CE7-A9D1-F816F20FDE4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EDDF-AC64-424D-BDEC-7C0D3D34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9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90BF-3A71-4CE7-A9D1-F816F20FDE4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EDDF-AC64-424D-BDEC-7C0D3D34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7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90BF-3A71-4CE7-A9D1-F816F20FDE4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EDDF-AC64-424D-BDEC-7C0D3D34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8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390BF-3A71-4CE7-A9D1-F816F20FDE4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EEDDF-AC64-424D-BDEC-7C0D3D34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56" y="1122363"/>
            <a:ext cx="12068414" cy="169332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CS302 - Data Structures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i="1" dirty="0" smtClean="0">
                <a:solidFill>
                  <a:srgbClr val="C00000"/>
                </a:solidFill>
              </a:rPr>
              <a:t>using C++</a:t>
            </a:r>
            <a:endParaRPr lang="en-US" sz="5400" i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6" y="4043940"/>
            <a:ext cx="12068414" cy="507380"/>
          </a:xfrm>
        </p:spPr>
        <p:txBody>
          <a:bodyPr/>
          <a:lstStyle/>
          <a:p>
            <a:r>
              <a:rPr lang="en-US" dirty="0" smtClean="0"/>
              <a:t>Kostas Alexis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707" y="6466426"/>
            <a:ext cx="1084463" cy="342919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5756" y="3139072"/>
            <a:ext cx="12068414" cy="507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Topic: Recursion – Basic Concepts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94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Recursive functions…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Must be given an input value to start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Either as an argument or input from user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Function logic must involve this value and use it to obtain different (smaller) cases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Often an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 smtClean="0"/>
              <a:t> or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1800" dirty="0" smtClean="0"/>
              <a:t> statement is used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One of these cases must not require recursion to solve. These are the base cases.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One or more of the cases must include a recursive invocation of the function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6938" y="3130801"/>
            <a:ext cx="2427890" cy="232509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0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Recursive functions…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Must be given an input value to start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Either as an argument or input from user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Function logic must involve this value and use it to obtain different (smaller) cases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Often an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 smtClean="0"/>
              <a:t> or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1800" dirty="0" smtClean="0"/>
              <a:t> statement is used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One of these cases must not require recursion to solve. These are the base cases.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One or more of the cases must include a recursive invocation of the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Each of these cases must be smaller versions of the problem that converge on the base case.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2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a Recursive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Each recursive call assigns new value to the parameters and local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108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6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a Recursive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Each recursive call assigns new value to the parameters and local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108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1632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7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a Recursive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Each recursive call assigns new value to the parameters and local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108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1632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74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a Recursive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Each recursive call assigns new value to the parameters and local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108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1632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3156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45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a Recursive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Each recursive call assigns new value to the parameters and local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108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1632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3156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4680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3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3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8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a Recursive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Each recursive call assigns new value to the parameters and local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108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1632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3156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4680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3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3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36204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2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2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7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a Recursive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Each recursive call assigns new value to the parameters and local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108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1632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3156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4680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3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3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36204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1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1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0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a Recursive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Each recursive call assigns new value to the parameters and local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108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1632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3156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4680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3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3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36204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1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1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7728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0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0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91937" y="5005424"/>
            <a:ext cx="154258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Base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Powerful Problem-Solving Technique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Breaks a problem into smaller, identical problems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Break each of these smaller problems into even smaller, identical problems</a:t>
            </a:r>
          </a:p>
          <a:p>
            <a:pPr>
              <a:spcBef>
                <a:spcPts val="800"/>
              </a:spcBef>
            </a:pPr>
            <a:r>
              <a:rPr lang="en-US" sz="2000" b="1" dirty="0" smtClean="0"/>
              <a:t>Eventually arrive at a stopping case (“the base case”)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The base case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Problem cannot be broken down any further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6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a Recursive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Each recursive call assigns new value to the parameters and local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108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1632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3156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4680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3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3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36204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1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1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7728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0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0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307" y="5584998"/>
            <a:ext cx="154258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Activation Record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0"/>
          </p:cNvCxnSpPr>
          <p:nvPr/>
        </p:nvCxnSpPr>
        <p:spPr>
          <a:xfrm flipV="1">
            <a:off x="990600" y="4887028"/>
            <a:ext cx="304800" cy="697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81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a Recursive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Each recursive call assigns new value to the parameters and local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10829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6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228663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5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463960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4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670764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3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3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903697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1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1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4127964"/>
            <a:ext cx="2334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is assigned 0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0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5546" y="3539629"/>
            <a:ext cx="2336180" cy="923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Application Stack </a:t>
            </a:r>
          </a:p>
          <a:p>
            <a:pPr algn="ctr"/>
            <a:r>
              <a:rPr lang="en-US" dirty="0" smtClean="0"/>
              <a:t>or </a:t>
            </a:r>
          </a:p>
          <a:p>
            <a:pPr algn="ctr"/>
            <a:r>
              <a:rPr lang="en-US" dirty="0" smtClean="0"/>
              <a:t>Call Stack</a:t>
            </a:r>
          </a:p>
        </p:txBody>
      </p:sp>
    </p:spTree>
    <p:extLst>
      <p:ext uri="{BB962C8B-B14F-4D97-AF65-F5344CB8AC3E}">
        <p14:creationId xmlns:p14="http://schemas.microsoft.com/office/powerpoint/2010/main" val="4193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Recursive Solutions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Usually involve branching</a:t>
            </a:r>
          </a:p>
          <a:p>
            <a:pPr lvl="2">
              <a:spcBef>
                <a:spcPts val="800"/>
              </a:spcBef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 smtClean="0"/>
              <a:t> and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1800" dirty="0" smtClean="0"/>
              <a:t> statements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Deciding whether or not it has the base case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5609725" y="2452828"/>
            <a:ext cx="1938992" cy="6463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Recursive</a:t>
            </a:r>
          </a:p>
          <a:p>
            <a:pPr algn="ctr"/>
            <a:r>
              <a:rPr lang="en-US" dirty="0" smtClean="0"/>
              <a:t>Solution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7270376" y="2195380"/>
            <a:ext cx="2427890" cy="232509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Recursive Solutions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Usually involve branching</a:t>
            </a:r>
          </a:p>
          <a:p>
            <a:pPr lvl="2">
              <a:spcBef>
                <a:spcPts val="800"/>
              </a:spcBef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 smtClean="0"/>
              <a:t> and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1800" dirty="0" smtClean="0"/>
              <a:t> statements</a:t>
            </a:r>
          </a:p>
          <a:p>
            <a:pPr lvl="2">
              <a:spcBef>
                <a:spcPts val="800"/>
              </a:spcBef>
            </a:pPr>
            <a:r>
              <a:rPr lang="en-US" sz="1800" dirty="0"/>
              <a:t>Deciding whether or not it has the base case</a:t>
            </a:r>
          </a:p>
          <a:p>
            <a:pPr lvl="1">
              <a:spcBef>
                <a:spcPts val="800"/>
              </a:spcBef>
            </a:pPr>
            <a:r>
              <a:rPr lang="en-US" sz="1800" dirty="0"/>
              <a:t>May involve loops in additions</a:t>
            </a:r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5609725" y="2452828"/>
            <a:ext cx="1938992" cy="6463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Recursive</a:t>
            </a:r>
          </a:p>
          <a:p>
            <a:pPr algn="ctr"/>
            <a:r>
              <a:rPr lang="en-US" dirty="0" smtClean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26404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Recursive Solutions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Usually involve branching</a:t>
            </a:r>
          </a:p>
          <a:p>
            <a:pPr lvl="2">
              <a:spcBef>
                <a:spcPts val="800"/>
              </a:spcBef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 smtClean="0"/>
              <a:t> and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1800" dirty="0" smtClean="0"/>
              <a:t> statements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Deciding whether or not it has the base case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May involve loops in additions</a:t>
            </a:r>
          </a:p>
          <a:p>
            <a:pPr>
              <a:spcBef>
                <a:spcPts val="800"/>
              </a:spcBef>
            </a:pPr>
            <a:r>
              <a:rPr lang="en-US" sz="2000" b="1" dirty="0"/>
              <a:t>Recursive Solutions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Involve loops</a:t>
            </a:r>
          </a:p>
          <a:p>
            <a:pPr lvl="2">
              <a:spcBef>
                <a:spcPts val="800"/>
              </a:spcBef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dirty="0" smtClean="0"/>
              <a:t>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800" dirty="0" smtClean="0"/>
              <a:t>, and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do-while</a:t>
            </a:r>
            <a:r>
              <a:rPr lang="en-US" sz="1800" dirty="0" smtClean="0"/>
              <a:t> statements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58000" y="4900703"/>
            <a:ext cx="4495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&gt;=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number = number -1;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while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5886724" y="5270034"/>
            <a:ext cx="1384995" cy="646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Iterative</a:t>
            </a:r>
          </a:p>
          <a:p>
            <a:pPr algn="ctr"/>
            <a:r>
              <a:rPr lang="en-US" dirty="0" smtClean="0"/>
              <a:t>Solution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5609725" y="2452828"/>
            <a:ext cx="1938992" cy="6463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Recursive</a:t>
            </a:r>
          </a:p>
          <a:p>
            <a:pPr algn="ctr"/>
            <a:r>
              <a:rPr lang="en-US" dirty="0" smtClean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29633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5239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Recursive Functions that Return a Value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Compute the product of the first n positive integers</a:t>
            </a:r>
            <a:endParaRPr lang="en-US" sz="1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1298" y="4482790"/>
            <a:ext cx="620287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= n * (n-1) * … * 3 * 2 * 1</a:t>
            </a:r>
          </a:p>
          <a:p>
            <a:pPr algn="ctr"/>
            <a:r>
              <a:rPr lang="en-US" sz="1600" dirty="0" smtClean="0">
                <a:latin typeface="+mj-lt"/>
                <a:cs typeface="Courier New" panose="02070309020205020404" pitchFamily="49" charset="0"/>
              </a:rPr>
              <a:t>for any integer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&gt; 0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0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5239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Recursive Functions that Return a Value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Compute the product of the first n positive integers</a:t>
            </a:r>
            <a:endParaRPr lang="en-US" sz="1400" dirty="0" smtClean="0"/>
          </a:p>
          <a:p>
            <a:pPr>
              <a:spcBef>
                <a:spcPts val="800"/>
              </a:spcBef>
            </a:pPr>
            <a:r>
              <a:rPr lang="en-US" sz="2000" b="1" dirty="0" smtClean="0"/>
              <a:t>Designing our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Rewrite </a:t>
            </a:r>
            <a:r>
              <a:rPr lang="en-US" sz="1800" dirty="0" err="1" smtClean="0"/>
              <a:t>productOf</a:t>
            </a:r>
            <a:r>
              <a:rPr lang="en-US" sz="1800" dirty="0" smtClean="0"/>
              <a:t> in terms of itself</a:t>
            </a:r>
          </a:p>
          <a:p>
            <a:pPr lvl="2">
              <a:spcBef>
                <a:spcPts val="800"/>
              </a:spcBef>
            </a:pPr>
            <a:r>
              <a:rPr lang="en-US" sz="1400" dirty="0" smtClean="0"/>
              <a:t>Make the problem smaller each time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What is the base case?</a:t>
            </a:r>
          </a:p>
          <a:p>
            <a:pPr lvl="2">
              <a:spcBef>
                <a:spcPts val="800"/>
              </a:spcBef>
            </a:pPr>
            <a:r>
              <a:rPr lang="en-US" sz="1400" dirty="0" smtClean="0"/>
              <a:t>A problem that we know the answer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Function should take a parameter</a:t>
            </a:r>
          </a:p>
          <a:p>
            <a:pPr lvl="2">
              <a:spcBef>
                <a:spcPts val="800"/>
              </a:spcBef>
            </a:pPr>
            <a:r>
              <a:rPr lang="en-US" sz="1400" dirty="0" smtClean="0"/>
              <a:t>Or accept user input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1298" y="4482790"/>
            <a:ext cx="620287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= n * (n-1) * … * 3 * 2 * 1</a:t>
            </a:r>
          </a:p>
          <a:p>
            <a:pPr algn="ctr"/>
            <a:r>
              <a:rPr lang="en-US" sz="1600" dirty="0" smtClean="0">
                <a:latin typeface="+mj-lt"/>
                <a:cs typeface="Courier New" panose="02070309020205020404" pitchFamily="49" charset="0"/>
              </a:rPr>
              <a:t>for any integer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&gt; 0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1298" y="5142571"/>
            <a:ext cx="620287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= n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(n-1)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1298" y="5556131"/>
            <a:ext cx="620287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 = 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5239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Recursive Functions that Return a Value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Compute the product of the first n positive integers</a:t>
            </a:r>
            <a:endParaRPr lang="en-US" sz="1400" dirty="0" smtClean="0"/>
          </a:p>
          <a:p>
            <a:pPr>
              <a:spcBef>
                <a:spcPts val="800"/>
              </a:spcBef>
            </a:pPr>
            <a:r>
              <a:rPr lang="en-US" sz="2000" b="1" dirty="0" smtClean="0"/>
              <a:t>Designing our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Rewrite </a:t>
            </a:r>
            <a:r>
              <a:rPr lang="en-US" sz="1800" dirty="0" err="1" smtClean="0"/>
              <a:t>productOf</a:t>
            </a:r>
            <a:r>
              <a:rPr lang="en-US" sz="1800" dirty="0" smtClean="0"/>
              <a:t> in terms of itself</a:t>
            </a:r>
          </a:p>
          <a:p>
            <a:pPr lvl="2">
              <a:spcBef>
                <a:spcPts val="800"/>
              </a:spcBef>
            </a:pPr>
            <a:r>
              <a:rPr lang="en-US" sz="1400" dirty="0" smtClean="0"/>
              <a:t>Make the problem smaller each time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What is the base case?</a:t>
            </a:r>
          </a:p>
          <a:p>
            <a:pPr lvl="2">
              <a:spcBef>
                <a:spcPts val="800"/>
              </a:spcBef>
            </a:pPr>
            <a:r>
              <a:rPr lang="en-US" sz="1400" dirty="0" smtClean="0"/>
              <a:t>A problem that we know the answer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Function should take a parameter</a:t>
            </a:r>
          </a:p>
          <a:p>
            <a:pPr lvl="2">
              <a:spcBef>
                <a:spcPts val="800"/>
              </a:spcBef>
            </a:pPr>
            <a:r>
              <a:rPr lang="en-US" sz="1400" dirty="0" smtClean="0"/>
              <a:t>Or accept user input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1298" y="4482790"/>
            <a:ext cx="620287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= n * (n-1) * … * 3 * 2 * 1</a:t>
            </a:r>
          </a:p>
          <a:p>
            <a:pPr algn="ctr"/>
            <a:r>
              <a:rPr lang="en-US" sz="1600" dirty="0" smtClean="0">
                <a:latin typeface="+mj-lt"/>
                <a:cs typeface="Courier New" panose="02070309020205020404" pitchFamily="49" charset="0"/>
              </a:rPr>
              <a:t>for any integer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&gt; 0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1298" y="5142571"/>
            <a:ext cx="620287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= n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(n-1)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1298" y="5556131"/>
            <a:ext cx="620287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 = 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0527" y="1765694"/>
            <a:ext cx="4563643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 = 0;</a:t>
            </a:r>
          </a:p>
          <a:p>
            <a:pPr marL="457200" indent="-457200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 == 1)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1;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n *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endParaRPr lang="en-US" sz="1200" dirty="0" smtClean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5239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the Function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60527" y="1765694"/>
            <a:ext cx="4563643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 = 0;</a:t>
            </a:r>
          </a:p>
          <a:p>
            <a:pPr marL="457200" indent="-457200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 == 1)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1;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n *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5468" y="28274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5468" y="2305926"/>
            <a:ext cx="3715214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7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5239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the Function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60527" y="1765694"/>
            <a:ext cx="4563643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 = 0;</a:t>
            </a:r>
          </a:p>
          <a:p>
            <a:pPr marL="457200" indent="-457200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 == 1)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1;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n *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5468" y="28274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7868" y="29798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5468" y="2305926"/>
            <a:ext cx="3715214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61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Counting Down to Zero from a Number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Say the number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Ask a friend to count down from the number minus one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When someone says zero, stop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5239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the Function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60527" y="1765694"/>
            <a:ext cx="4563643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 = 0;</a:t>
            </a:r>
          </a:p>
          <a:p>
            <a:pPr marL="457200" indent="-457200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 == 1)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1;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n *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5468" y="28274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7868" y="29798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0268" y="31322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5468" y="2305926"/>
            <a:ext cx="3715214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5239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the Function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60527" y="1765694"/>
            <a:ext cx="4563643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 = 0;</a:t>
            </a:r>
          </a:p>
          <a:p>
            <a:pPr marL="457200" indent="-457200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 == 1)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1;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n *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5468" y="28274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7868" y="29798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0268" y="31322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62668" y="32846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5468" y="2305926"/>
            <a:ext cx="3715214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5239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Tracing the Function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60527" y="1765694"/>
            <a:ext cx="4563643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 = 0;</a:t>
            </a:r>
          </a:p>
          <a:p>
            <a:pPr marL="457200" indent="-457200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 == 1)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1;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n *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5468" y="2305926"/>
            <a:ext cx="3715214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5468" y="28274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7868" y="29798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0268" y="31322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62668" y="32846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* </a:t>
            </a:r>
            <a:r>
              <a:rPr lang="en-US" sz="12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5068" y="3437075"/>
            <a:ext cx="23343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algn="ctr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1</a:t>
            </a:r>
            <a:endParaRPr lang="en-US" sz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78097" y="4023156"/>
            <a:ext cx="154258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Base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5239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Simplifying the Functions</a:t>
            </a:r>
          </a:p>
          <a:p>
            <a:pPr lvl="1">
              <a:spcBef>
                <a:spcPts val="800"/>
              </a:spcBef>
            </a:pPr>
            <a:r>
              <a:rPr lang="en-US" sz="1800" i="1" u="sng" dirty="0" smtClean="0"/>
              <a:t>Intermediate products do not need to be stored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Can use multiple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 smtClean="0"/>
              <a:t> statements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Only one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 smtClean="0"/>
              <a:t> will be executed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60527" y="1765694"/>
            <a:ext cx="4563643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 = 0;</a:t>
            </a:r>
          </a:p>
          <a:p>
            <a:pPr marL="457200" indent="-457200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 == 1)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1;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product = n *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endParaRPr lang="en-US" sz="1200" dirty="0" smtClean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0526" y="3964358"/>
            <a:ext cx="4563643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 == 1)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	</a:t>
            </a:r>
            <a:r>
              <a:rPr lang="en-US" sz="1200" b="1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*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(n-1);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productOf</a:t>
            </a:r>
            <a:endParaRPr lang="en-US" sz="1200" dirty="0" smtClean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560526" y="3924393"/>
            <a:ext cx="456364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8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5239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Explicit Base Case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A distinct option exists to handle the base case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60527" y="1765694"/>
            <a:ext cx="4563643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6209322" y="2412024"/>
            <a:ext cx="1938992" cy="646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Explicit</a:t>
            </a:r>
          </a:p>
          <a:p>
            <a:pPr algn="ctr"/>
            <a:r>
              <a:rPr lang="en-US" dirty="0" smtClean="0"/>
              <a:t> Base Case</a:t>
            </a:r>
          </a:p>
        </p:txBody>
      </p:sp>
    </p:spTree>
    <p:extLst>
      <p:ext uri="{BB962C8B-B14F-4D97-AF65-F5344CB8AC3E}">
        <p14:creationId xmlns:p14="http://schemas.microsoft.com/office/powerpoint/2010/main" val="8672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5239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Explicit Base Case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A distinct option exists to handle the base case</a:t>
            </a:r>
          </a:p>
          <a:p>
            <a:pPr>
              <a:spcBef>
                <a:spcPts val="800"/>
              </a:spcBef>
            </a:pPr>
            <a:r>
              <a:rPr lang="en-US" sz="2000" b="1" dirty="0" smtClean="0"/>
              <a:t>Implicit Base Case</a:t>
            </a:r>
            <a:endParaRPr lang="en-US" sz="2000" b="1" dirty="0"/>
          </a:p>
          <a:p>
            <a:pPr lvl="1">
              <a:spcBef>
                <a:spcPts val="800"/>
              </a:spcBef>
            </a:pPr>
            <a:r>
              <a:rPr lang="en-US" sz="1800" dirty="0" smtClean="0"/>
              <a:t>A clear base case is not listed</a:t>
            </a:r>
            <a:endParaRPr lang="en-US" sz="1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60527" y="1765694"/>
            <a:ext cx="4563643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0526" y="3964358"/>
            <a:ext cx="4563643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(number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560526" y="3819293"/>
            <a:ext cx="456364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6209322" y="2412024"/>
            <a:ext cx="1938992" cy="646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Explicit</a:t>
            </a:r>
          </a:p>
          <a:p>
            <a:pPr algn="ctr"/>
            <a:r>
              <a:rPr lang="en-US" dirty="0" smtClean="0"/>
              <a:t> Base Case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6393987" y="4426022"/>
            <a:ext cx="1569661" cy="6463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Implicit</a:t>
            </a:r>
            <a:endParaRPr lang="en-US" dirty="0"/>
          </a:p>
          <a:p>
            <a:pPr algn="ctr"/>
            <a:r>
              <a:rPr lang="en-US" dirty="0"/>
              <a:t> Base Case</a:t>
            </a:r>
          </a:p>
        </p:txBody>
      </p:sp>
    </p:spTree>
    <p:extLst>
      <p:ext uri="{BB962C8B-B14F-4D97-AF65-F5344CB8AC3E}">
        <p14:creationId xmlns:p14="http://schemas.microsoft.com/office/powerpoint/2010/main" val="41590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05239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Explicit Base Case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A distinct option exists to handle the base case</a:t>
            </a:r>
          </a:p>
          <a:p>
            <a:pPr>
              <a:spcBef>
                <a:spcPts val="800"/>
              </a:spcBef>
            </a:pPr>
            <a:r>
              <a:rPr lang="en-US" sz="2000" b="1" dirty="0" smtClean="0"/>
              <a:t>Implicit Base Case</a:t>
            </a:r>
            <a:endParaRPr lang="en-US" sz="2000" b="1" dirty="0"/>
          </a:p>
          <a:p>
            <a:pPr lvl="1">
              <a:spcBef>
                <a:spcPts val="800"/>
              </a:spcBef>
            </a:pPr>
            <a:r>
              <a:rPr lang="en-US" sz="1800" dirty="0" smtClean="0"/>
              <a:t>A clear base case is not listed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Base Case is “Do Nothing” (no need to write)</a:t>
            </a:r>
            <a:endParaRPr lang="en-US" sz="1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" y="3819292"/>
            <a:ext cx="5484541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countdown(</a:t>
            </a:r>
            <a:r>
              <a:rPr lang="en-US" sz="12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(number &gt;= 0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endParaRPr lang="en-US" sz="1200" dirty="0" smtClean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Do nothing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0527" y="1765694"/>
            <a:ext cx="4563643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0526" y="3964358"/>
            <a:ext cx="4563643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(number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60526" y="3819293"/>
            <a:ext cx="456364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6209322" y="2412024"/>
            <a:ext cx="1938992" cy="646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Explicit</a:t>
            </a:r>
          </a:p>
          <a:p>
            <a:pPr algn="ctr"/>
            <a:r>
              <a:rPr lang="en-US" dirty="0" smtClean="0"/>
              <a:t> Base Case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6393987" y="4426022"/>
            <a:ext cx="1569661" cy="6463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Implicit</a:t>
            </a:r>
            <a:endParaRPr lang="en-US" dirty="0"/>
          </a:p>
          <a:p>
            <a:pPr algn="ctr"/>
            <a:r>
              <a:rPr lang="en-US" dirty="0"/>
              <a:t> Base Case</a:t>
            </a:r>
          </a:p>
        </p:txBody>
      </p:sp>
    </p:spTree>
    <p:extLst>
      <p:ext uri="{BB962C8B-B14F-4D97-AF65-F5344CB8AC3E}">
        <p14:creationId xmlns:p14="http://schemas.microsoft.com/office/powerpoint/2010/main" val="47298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707" y="6466426"/>
            <a:ext cx="1084463" cy="342919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5756" y="3049859"/>
            <a:ext cx="12068414" cy="596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Thank you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8994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A Recursive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Is a function that calls itself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83062" y="3142593"/>
            <a:ext cx="1072055" cy="23122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9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A Recursive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Is a function that calls itself and asks: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What part of the solution can you contribute directly?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What smaller but identical problem has a solution that, when taken with your contribution, provides the solution to the original problem?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35614" y="2973448"/>
            <a:ext cx="3205655" cy="2111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A Recursive Function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Is a function that calls itself and asks: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What part of the solution can you contribute directly?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What smaller but identical problem has a solution that, when taken with your contribution, provides the solution to the original problem?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When does the process end?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What smaller but identical problem has a known solution (</a:t>
            </a:r>
            <a:r>
              <a:rPr lang="en-US" b="1" dirty="0" smtClean="0"/>
              <a:t>the base case</a:t>
            </a:r>
            <a:r>
              <a:rPr lang="en-US" dirty="0" smtClean="0"/>
              <a:t>)? </a:t>
            </a:r>
          </a:p>
          <a:p>
            <a:pPr lvl="1">
              <a:spcBef>
                <a:spcPts val="800"/>
              </a:spcBef>
            </a:pPr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57241" y="2228193"/>
            <a:ext cx="3594538" cy="37837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7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Recursive functions…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Must be given an input value to start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Either as an argument or input from user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67752" y="1806498"/>
            <a:ext cx="1996966" cy="29557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Recursive functions…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Must be given an input value to start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Either as an argument or input from user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Function logic must involve this value and use it to obtain different (smaller) cases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Often an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 smtClean="0"/>
              <a:t> or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1800" dirty="0" smtClean="0"/>
              <a:t> statement is used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57241" y="2174360"/>
            <a:ext cx="1660635" cy="25353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810" cy="435133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b="1" dirty="0" smtClean="0"/>
              <a:t>Recursive functions…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Must be given an input value to start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Either as an argument or input from user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Function logic must involve this value and use it to obtain different (smaller) cases</a:t>
            </a:r>
          </a:p>
          <a:p>
            <a:pPr lvl="2">
              <a:spcBef>
                <a:spcPts val="800"/>
              </a:spcBef>
            </a:pPr>
            <a:r>
              <a:rPr lang="en-US" sz="1800" dirty="0" smtClean="0"/>
              <a:t>Often an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 smtClean="0"/>
              <a:t> or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1800" dirty="0" smtClean="0"/>
              <a:t> statement is used</a:t>
            </a:r>
          </a:p>
          <a:p>
            <a:pPr lvl="1">
              <a:spcBef>
                <a:spcPts val="800"/>
              </a:spcBef>
            </a:pPr>
            <a:r>
              <a:rPr lang="en-US" sz="1800" dirty="0" smtClean="0"/>
              <a:t>One of these cases must not require recursion to solve. These are the base cases.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459" y="6542238"/>
            <a:ext cx="844711" cy="267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1806498"/>
            <a:ext cx="44958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countdown(</a:t>
            </a:r>
            <a:r>
              <a:rPr lang="en-US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number)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number &lt;&lt;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– 1);</a:t>
            </a:r>
          </a:p>
          <a:p>
            <a:pPr marL="457200" indent="-457200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457200" indent="-457200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countDown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04082" y="2384567"/>
            <a:ext cx="3331779" cy="243019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1866</Words>
  <Application>Microsoft Office PowerPoint</Application>
  <PresentationFormat>Widescreen</PresentationFormat>
  <Paragraphs>881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Century Gothic</vt:lpstr>
      <vt:lpstr>Courier New</vt:lpstr>
      <vt:lpstr>Office Theme</vt:lpstr>
      <vt:lpstr>CS302 - Data Structures using C++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Recursion</vt:lpstr>
      <vt:lpstr>Returning a Value</vt:lpstr>
      <vt:lpstr>Returning a Value</vt:lpstr>
      <vt:lpstr>Returning a Value</vt:lpstr>
      <vt:lpstr>Returning a Value</vt:lpstr>
      <vt:lpstr>Returning a Value</vt:lpstr>
      <vt:lpstr>Returning a Value</vt:lpstr>
      <vt:lpstr>Returning a Value</vt:lpstr>
      <vt:lpstr>Returning a Value</vt:lpstr>
      <vt:lpstr>Simplifying Recursion</vt:lpstr>
      <vt:lpstr>Simplifying Recursion</vt:lpstr>
      <vt:lpstr>Simplifying Recursion</vt:lpstr>
      <vt:lpstr>Simplifying Recursion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CS302 – Data Structures</dc:title>
  <dc:creator>Kostas Alexis</dc:creator>
  <cp:lastModifiedBy>Konstantinos Alexis</cp:lastModifiedBy>
  <cp:revision>36</cp:revision>
  <dcterms:created xsi:type="dcterms:W3CDTF">2018-07-25T20:40:31Z</dcterms:created>
  <dcterms:modified xsi:type="dcterms:W3CDTF">2018-09-06T00:39:03Z</dcterms:modified>
</cp:coreProperties>
</file>